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6" r:id="rId3"/>
    <p:sldId id="257" r:id="rId4"/>
    <p:sldId id="259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03" d="100"/>
          <a:sy n="103" d="100"/>
        </p:scale>
        <p:origin x="2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270B-D26B-4E32-83D0-5BC1FE441881}" type="datetimeFigureOut">
              <a:rPr lang="fa-IR" smtClean="0"/>
              <a:t>09/04/1445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374F-1E46-4419-8543-AE3099753A98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270B-D26B-4E32-83D0-5BC1FE441881}" type="datetimeFigureOut">
              <a:rPr lang="fa-IR" smtClean="0"/>
              <a:t>09/04/1445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374F-1E46-4419-8543-AE3099753A9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270B-D26B-4E32-83D0-5BC1FE441881}" type="datetimeFigureOut">
              <a:rPr lang="fa-IR" smtClean="0"/>
              <a:t>09/04/1445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374F-1E46-4419-8543-AE3099753A9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270B-D26B-4E32-83D0-5BC1FE441881}" type="datetimeFigureOut">
              <a:rPr lang="fa-IR" smtClean="0"/>
              <a:t>09/04/1445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374F-1E46-4419-8543-AE3099753A9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270B-D26B-4E32-83D0-5BC1FE441881}" type="datetimeFigureOut">
              <a:rPr lang="fa-IR" smtClean="0"/>
              <a:t>09/04/1445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374F-1E46-4419-8543-AE3099753A98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270B-D26B-4E32-83D0-5BC1FE441881}" type="datetimeFigureOut">
              <a:rPr lang="fa-IR" smtClean="0"/>
              <a:t>09/04/1445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374F-1E46-4419-8543-AE3099753A9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270B-D26B-4E32-83D0-5BC1FE441881}" type="datetimeFigureOut">
              <a:rPr lang="fa-IR" smtClean="0"/>
              <a:t>09/04/1445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374F-1E46-4419-8543-AE3099753A9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270B-D26B-4E32-83D0-5BC1FE441881}" type="datetimeFigureOut">
              <a:rPr lang="fa-IR" smtClean="0"/>
              <a:t>09/04/1445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374F-1E46-4419-8543-AE3099753A9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270B-D26B-4E32-83D0-5BC1FE441881}" type="datetimeFigureOut">
              <a:rPr lang="fa-IR" smtClean="0"/>
              <a:t>09/04/1445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374F-1E46-4419-8543-AE3099753A9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270B-D26B-4E32-83D0-5BC1FE441881}" type="datetimeFigureOut">
              <a:rPr lang="fa-IR" smtClean="0"/>
              <a:t>09/04/1445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374F-1E46-4419-8543-AE3099753A98}" type="slidenum">
              <a:rPr lang="fa-IR" smtClean="0"/>
              <a:t>‹#›</a:t>
            </a:fld>
            <a:endParaRPr lang="fa-IR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A34270B-D26B-4E32-83D0-5BC1FE441881}" type="datetimeFigureOut">
              <a:rPr lang="fa-IR" smtClean="0"/>
              <a:t>09/04/1445</a:t>
            </a:fld>
            <a:endParaRPr lang="fa-I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E18374F-1E46-4419-8543-AE3099753A98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A34270B-D26B-4E32-83D0-5BC1FE441881}" type="datetimeFigureOut">
              <a:rPr lang="fa-IR" smtClean="0"/>
              <a:t>09/04/1445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E18374F-1E46-4419-8543-AE3099753A98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r" rtl="1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r" rtl="1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r" rtl="1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r" rtl="1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933184" cy="4104456"/>
          </a:xfrm>
        </p:spPr>
        <p:txBody>
          <a:bodyPr>
            <a:normAutofit/>
          </a:bodyPr>
          <a:lstStyle/>
          <a:p>
            <a:pPr algn="ctr"/>
            <a:r>
              <a:rPr lang="fa-IR" sz="4800" dirty="0" smtClean="0">
                <a:latin typeface="BTitrBold"/>
                <a:cs typeface="B Titr" pitchFamily="2" charset="-78"/>
              </a:rPr>
              <a:t>گزارش عملکرد</a:t>
            </a:r>
            <a:br>
              <a:rPr lang="fa-IR" sz="4800" dirty="0" smtClean="0">
                <a:latin typeface="BTitrBold"/>
                <a:cs typeface="B Titr" pitchFamily="2" charset="-78"/>
              </a:rPr>
            </a:br>
            <a:r>
              <a:rPr lang="fa-IR" sz="4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TitrBold"/>
                <a:cs typeface="B Titr" pitchFamily="2" charset="-78"/>
              </a:rPr>
              <a:t>کارگروه مدیریت </a:t>
            </a:r>
            <a:r>
              <a:rPr lang="fa-IR" sz="4800" dirty="0">
                <a:solidFill>
                  <a:schemeClr val="accent2">
                    <a:lumMod val="40000"/>
                    <a:lumOff val="60000"/>
                  </a:schemeClr>
                </a:solidFill>
                <a:latin typeface="BTitrBold"/>
                <a:cs typeface="B Titr" pitchFamily="2" charset="-78"/>
              </a:rPr>
              <a:t>جامع کیفیت </a:t>
            </a:r>
            <a:r>
              <a:rPr lang="fa-IR" sz="4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TitrBold"/>
                <a:cs typeface="B Titr" pitchFamily="2" charset="-78"/>
              </a:rPr>
              <a:t/>
            </a:r>
            <a:br>
              <a:rPr lang="fa-IR" sz="4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TitrBold"/>
                <a:cs typeface="B Titr" pitchFamily="2" charset="-78"/>
              </a:rPr>
            </a:br>
            <a:r>
              <a:rPr lang="fa-IR" sz="4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TitrBold"/>
                <a:cs typeface="B Titr" pitchFamily="2" charset="-78"/>
              </a:rPr>
              <a:t>در </a:t>
            </a:r>
            <a:r>
              <a:rPr lang="fa-IR" sz="4800" dirty="0">
                <a:solidFill>
                  <a:schemeClr val="accent2">
                    <a:lumMod val="40000"/>
                    <a:lumOff val="60000"/>
                  </a:schemeClr>
                </a:solidFill>
                <a:latin typeface="BTitrBold"/>
                <a:cs typeface="B Titr" pitchFamily="2" charset="-78"/>
              </a:rPr>
              <a:t>آموزش علوم پزشکی </a:t>
            </a:r>
            <a:r>
              <a:rPr lang="fa-IR" sz="4800" dirty="0" smtClean="0">
                <a:latin typeface="BTitrBold"/>
                <a:cs typeface="B Titr" pitchFamily="2" charset="-78"/>
              </a:rPr>
              <a:t/>
            </a:r>
            <a:br>
              <a:rPr lang="fa-IR" sz="4800" dirty="0" smtClean="0">
                <a:latin typeface="BTitrBold"/>
                <a:cs typeface="B Titr" pitchFamily="2" charset="-78"/>
              </a:rPr>
            </a:br>
            <a:r>
              <a:rPr lang="fa-IR" sz="4800" dirty="0" smtClean="0">
                <a:latin typeface="BTitrBold"/>
                <a:cs typeface="B Titr" pitchFamily="2" charset="-78"/>
              </a:rPr>
              <a:t>در سه ماهه سوم سال </a:t>
            </a:r>
            <a:r>
              <a:rPr lang="fa-IR" sz="4800" dirty="0">
                <a:latin typeface="BTitrBold"/>
                <a:cs typeface="B Titr" pitchFamily="2" charset="-78"/>
              </a:rPr>
              <a:t>1402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5301208"/>
            <a:ext cx="72728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dirty="0" smtClean="0">
                <a:latin typeface="Ab-Yekan" pitchFamily="34" charset="2"/>
              </a:rPr>
              <a:t>دانشگاه علوم پزشکی و خدمات بهداشتی درمانی شهید صدوقی  یزد</a:t>
            </a:r>
            <a:endParaRPr lang="fa-IR" dirty="0">
              <a:latin typeface="Ab-Yekan" pitchFamily="34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89800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55448"/>
            <a:ext cx="8784976" cy="1252728"/>
          </a:xfrm>
        </p:spPr>
        <p:txBody>
          <a:bodyPr>
            <a:normAutofit/>
          </a:bodyPr>
          <a:lstStyle/>
          <a:p>
            <a:pPr marL="438912" lvl="0" indent="-320040" algn="ctr">
              <a:spcBef>
                <a:spcPts val="0"/>
              </a:spcBef>
            </a:pPr>
            <a:r>
              <a:rPr lang="fa-IR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B Titr" pitchFamily="2" charset="-78"/>
              </a:rPr>
              <a:t>برگزاری جلسات درون دانشگاهی</a:t>
            </a:r>
            <a:endParaRPr lang="fa-IR" dirty="0">
              <a:solidFill>
                <a:schemeClr val="accent1">
                  <a:lumMod val="20000"/>
                  <a:lumOff val="80000"/>
                </a:schemeClr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/>
            <a:r>
              <a:rPr lang="fa-IR" dirty="0" smtClean="0">
                <a:cs typeface="B Homa" pitchFamily="2" charset="-78"/>
              </a:rPr>
              <a:t>برگزاری یک جلسه با معاونت محترم آموزشی در خصوص شاخص ها </a:t>
            </a:r>
          </a:p>
          <a:p>
            <a:pPr algn="justLow"/>
            <a:r>
              <a:rPr lang="fa-IR" dirty="0" smtClean="0">
                <a:cs typeface="B Homa" pitchFamily="2" charset="-78"/>
              </a:rPr>
              <a:t>برگزاری یک جلسه به دبیر محترم برنامه جامع عدالت ، تعالی و بهره وری و هم اندیشی در خصوص شاخص های کارگروه </a:t>
            </a:r>
          </a:p>
          <a:p>
            <a:pPr algn="justLow"/>
            <a:r>
              <a:rPr lang="fa-IR" dirty="0" smtClean="0">
                <a:cs typeface="B Homa" pitchFamily="2" charset="-78"/>
              </a:rPr>
              <a:t>برگزاری جلسات متعدد مرتبط با شاخص های کارگروه مانند گزارش ارزشیابی گرو.ه ها، تدوین برنامه عملیاتی گروه های آموزشی و  ...</a:t>
            </a:r>
            <a:endParaRPr lang="fa-IR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26109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672"/>
            <a:ext cx="9144000" cy="5544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0705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55448"/>
            <a:ext cx="8784976" cy="1252728"/>
          </a:xfrm>
        </p:spPr>
        <p:txBody>
          <a:bodyPr>
            <a:normAutofit fontScale="90000"/>
          </a:bodyPr>
          <a:lstStyle/>
          <a:p>
            <a:pPr marL="438912" lvl="0" indent="-320040" algn="ctr">
              <a:spcBef>
                <a:spcPts val="0"/>
              </a:spcBef>
            </a:pPr>
            <a:r>
              <a:rPr lang="fa-IR" sz="3200" b="0" dirty="0" smtClean="0">
                <a:solidFill>
                  <a:schemeClr val="accent1">
                    <a:lumMod val="20000"/>
                    <a:lumOff val="80000"/>
                  </a:schemeClr>
                </a:solidFill>
                <a:ea typeface="+mn-ea"/>
                <a:cs typeface="B Titr" pitchFamily="2" charset="-78"/>
              </a:rPr>
              <a:t>شاخص </a:t>
            </a:r>
            <a:r>
              <a:rPr lang="fa-IR" sz="3200" b="0" dirty="0">
                <a:solidFill>
                  <a:schemeClr val="accent1">
                    <a:lumMod val="20000"/>
                    <a:lumOff val="80000"/>
                  </a:schemeClr>
                </a:solidFill>
                <a:ea typeface="+mn-ea"/>
                <a:cs typeface="B Titr" pitchFamily="2" charset="-78"/>
              </a:rPr>
              <a:t>2 : درصد اعضای هیات علمی شرکت کننده در دوره های آموزشی مرتبط با مدیریت جامع کیفیت در آموزش علوم پزشکی</a:t>
            </a:r>
            <a:endParaRPr lang="fa-IR" dirty="0">
              <a:solidFill>
                <a:schemeClr val="accent1">
                  <a:lumMod val="20000"/>
                  <a:lumOff val="80000"/>
                </a:schemeClr>
              </a:solidFill>
              <a:cs typeface="B Titr" pitchFamily="2" charset="-78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620298"/>
            <a:ext cx="6192688" cy="4644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4828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55448"/>
            <a:ext cx="8784976" cy="1252728"/>
          </a:xfrm>
        </p:spPr>
        <p:txBody>
          <a:bodyPr>
            <a:normAutofit/>
          </a:bodyPr>
          <a:lstStyle/>
          <a:p>
            <a:pPr marL="438912" lvl="0" indent="-320040" algn="ctr">
              <a:spcBef>
                <a:spcPts val="0"/>
              </a:spcBef>
            </a:pPr>
            <a:r>
              <a:rPr lang="fa-IR" sz="3200" b="0" dirty="0" smtClean="0">
                <a:solidFill>
                  <a:schemeClr val="accent1">
                    <a:lumMod val="20000"/>
                    <a:lumOff val="80000"/>
                  </a:schemeClr>
                </a:solidFill>
                <a:ea typeface="+mn-ea"/>
                <a:cs typeface="B Titr" pitchFamily="2" charset="-78"/>
              </a:rPr>
              <a:t>شاخص 3 </a:t>
            </a:r>
            <a:r>
              <a:rPr lang="fa-IR" sz="3200" b="0" dirty="0">
                <a:solidFill>
                  <a:schemeClr val="accent1">
                    <a:lumMod val="20000"/>
                    <a:lumOff val="80000"/>
                  </a:schemeClr>
                </a:solidFill>
                <a:ea typeface="+mn-ea"/>
                <a:cs typeface="B Titr" pitchFamily="2" charset="-78"/>
              </a:rPr>
              <a:t>:درصد قبولی در آزمون های جامع کشوری</a:t>
            </a:r>
            <a:endParaRPr lang="fa-IR" dirty="0">
              <a:solidFill>
                <a:schemeClr val="accent1">
                  <a:lumMod val="20000"/>
                  <a:lumOff val="80000"/>
                </a:schemeClr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916016"/>
          </a:xfrm>
        </p:spPr>
        <p:txBody>
          <a:bodyPr>
            <a:normAutofit/>
          </a:bodyPr>
          <a:lstStyle/>
          <a:p>
            <a:pPr marL="118872" indent="0" algn="justLow">
              <a:buNone/>
            </a:pPr>
            <a:r>
              <a:rPr lang="fa-IR" dirty="0" smtClean="0">
                <a:cs typeface="B Koodak" pitchFamily="2" charset="-78"/>
              </a:rPr>
              <a:t>آزمون علوم پایه پزشکی شهریور 1402:</a:t>
            </a:r>
          </a:p>
          <a:p>
            <a:pPr marL="118872" indent="0" algn="justLow">
              <a:buNone/>
            </a:pPr>
            <a:endParaRPr lang="fa-IR" dirty="0" smtClean="0">
              <a:cs typeface="B Koodak" pitchFamily="2" charset="-78"/>
            </a:endParaRPr>
          </a:p>
          <a:p>
            <a:pPr marL="118872" lvl="0" indent="0" algn="justLow">
              <a:buClr>
                <a:srgbClr val="F0AD00"/>
              </a:buClr>
              <a:buNone/>
            </a:pPr>
            <a:r>
              <a:rPr lang="fa-IR" dirty="0">
                <a:solidFill>
                  <a:prstClr val="black"/>
                </a:solidFill>
                <a:cs typeface="B Koodak" pitchFamily="2" charset="-78"/>
              </a:rPr>
              <a:t>آزمون پیش کارورزی شهریور 1402</a:t>
            </a:r>
            <a:r>
              <a:rPr lang="fa-IR" dirty="0" smtClean="0">
                <a:solidFill>
                  <a:prstClr val="black"/>
                </a:solidFill>
                <a:cs typeface="B Koodak" pitchFamily="2" charset="-78"/>
              </a:rPr>
              <a:t>:</a:t>
            </a:r>
          </a:p>
          <a:p>
            <a:pPr marL="118872" lvl="0" indent="0" algn="justLow">
              <a:buClr>
                <a:srgbClr val="F0AD00"/>
              </a:buClr>
              <a:buNone/>
            </a:pPr>
            <a:endParaRPr lang="fa-IR" dirty="0">
              <a:solidFill>
                <a:prstClr val="black"/>
              </a:solidFill>
              <a:cs typeface="B Koodak" pitchFamily="2" charset="-78"/>
            </a:endParaRPr>
          </a:p>
          <a:p>
            <a:pPr marL="118872" lvl="0" indent="0" algn="justLow">
              <a:buClr>
                <a:srgbClr val="F0AD00"/>
              </a:buClr>
              <a:buNone/>
            </a:pPr>
            <a:r>
              <a:rPr lang="fa-IR" dirty="0">
                <a:solidFill>
                  <a:prstClr val="black"/>
                </a:solidFill>
                <a:cs typeface="B Koodak" pitchFamily="2" charset="-78"/>
              </a:rPr>
              <a:t>آزمون </a:t>
            </a:r>
            <a:r>
              <a:rPr lang="fa-IR" dirty="0" smtClean="0">
                <a:solidFill>
                  <a:prstClr val="black"/>
                </a:solidFill>
                <a:cs typeface="B Koodak" pitchFamily="2" charset="-78"/>
              </a:rPr>
              <a:t>180 واحدی داروسازی شهریور </a:t>
            </a:r>
            <a:r>
              <a:rPr lang="fa-IR" dirty="0">
                <a:solidFill>
                  <a:prstClr val="black"/>
                </a:solidFill>
                <a:cs typeface="B Koodak" pitchFamily="2" charset="-78"/>
              </a:rPr>
              <a:t>1402</a:t>
            </a:r>
            <a:r>
              <a:rPr lang="fa-IR" dirty="0" smtClean="0">
                <a:solidFill>
                  <a:prstClr val="black"/>
                </a:solidFill>
                <a:cs typeface="B Koodak" pitchFamily="2" charset="-78"/>
              </a:rPr>
              <a:t>:</a:t>
            </a:r>
          </a:p>
          <a:p>
            <a:pPr marL="118872" lvl="0" indent="0" algn="justLow">
              <a:buClr>
                <a:srgbClr val="F0AD00"/>
              </a:buClr>
              <a:buNone/>
            </a:pPr>
            <a:endParaRPr lang="fa-IR" dirty="0" smtClean="0">
              <a:solidFill>
                <a:prstClr val="black"/>
              </a:solidFill>
              <a:cs typeface="B Koodak" pitchFamily="2" charset="-78"/>
            </a:endParaRPr>
          </a:p>
          <a:p>
            <a:pPr marL="118872" lvl="0" indent="0" algn="justLow">
              <a:buClr>
                <a:srgbClr val="F0AD00"/>
              </a:buClr>
              <a:buNone/>
            </a:pPr>
            <a:endParaRPr lang="fa-IR" dirty="0">
              <a:solidFill>
                <a:prstClr val="black"/>
              </a:solidFill>
              <a:cs typeface="B Koodak" pitchFamily="2" charset="-78"/>
            </a:endParaRPr>
          </a:p>
          <a:p>
            <a:pPr marL="118872" lvl="0" indent="0" algn="justLow">
              <a:buClr>
                <a:srgbClr val="F0AD00"/>
              </a:buClr>
              <a:buNone/>
            </a:pPr>
            <a:r>
              <a:rPr lang="fa-IR" dirty="0">
                <a:solidFill>
                  <a:prstClr val="black"/>
                </a:solidFill>
                <a:cs typeface="B Koodak" pitchFamily="2" charset="-78"/>
              </a:rPr>
              <a:t>آزمون </a:t>
            </a:r>
            <a:r>
              <a:rPr lang="fa-IR" dirty="0" smtClean="0">
                <a:solidFill>
                  <a:prstClr val="black"/>
                </a:solidFill>
                <a:cs typeface="B Koodak" pitchFamily="2" charset="-78"/>
              </a:rPr>
              <a:t>علوم پایه دندانپزشکی1402</a:t>
            </a:r>
            <a:r>
              <a:rPr lang="fa-IR" dirty="0">
                <a:solidFill>
                  <a:prstClr val="black"/>
                </a:solidFill>
                <a:cs typeface="B Koodak" pitchFamily="2" charset="-78"/>
              </a:rPr>
              <a:t>:</a:t>
            </a:r>
          </a:p>
          <a:p>
            <a:pPr marL="118872" indent="0" algn="justLow">
              <a:buNone/>
            </a:pPr>
            <a:endParaRPr lang="fa-IR" dirty="0">
              <a:cs typeface="B Koodak" pitchFamily="2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211497"/>
              </p:ext>
            </p:extLst>
          </p:nvPr>
        </p:nvGraphicFramePr>
        <p:xfrm>
          <a:off x="827584" y="1844824"/>
          <a:ext cx="1440160" cy="741680"/>
        </p:xfrm>
        <a:graphic>
          <a:graphicData uri="http://schemas.openxmlformats.org/drawingml/2006/table">
            <a:tbl>
              <a:tblPr rtl="1" firstRow="1" bandRow="1">
                <a:tableStyleId>{18603FDC-E32A-4AB5-989C-0864C3EAD2B8}</a:tableStyleId>
              </a:tblPr>
              <a:tblGrid>
                <a:gridCol w="720080"/>
                <a:gridCol w="720080"/>
              </a:tblGrid>
              <a:tr h="370840"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98</a:t>
                      </a:r>
                      <a:endParaRPr lang="fa-I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103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105</a:t>
                      </a:r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250930"/>
              </p:ext>
            </p:extLst>
          </p:nvPr>
        </p:nvGraphicFramePr>
        <p:xfrm>
          <a:off x="827584" y="2924944"/>
          <a:ext cx="1440160" cy="741680"/>
        </p:xfrm>
        <a:graphic>
          <a:graphicData uri="http://schemas.openxmlformats.org/drawingml/2006/table">
            <a:tbl>
              <a:tblPr rtl="1" firstRow="1" bandRow="1">
                <a:tableStyleId>{E269D01E-BC32-4049-B463-5C60D7B0CCD2}</a:tableStyleId>
              </a:tblPr>
              <a:tblGrid>
                <a:gridCol w="720080"/>
                <a:gridCol w="720080"/>
              </a:tblGrid>
              <a:tr h="370840">
                <a:tc rowSpan="2"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98.5</a:t>
                      </a:r>
                      <a:endParaRPr lang="fa-I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69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70</a:t>
                      </a:r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555684"/>
              </p:ext>
            </p:extLst>
          </p:nvPr>
        </p:nvGraphicFramePr>
        <p:xfrm>
          <a:off x="827584" y="4221088"/>
          <a:ext cx="1440160" cy="741680"/>
        </p:xfrm>
        <a:graphic>
          <a:graphicData uri="http://schemas.openxmlformats.org/drawingml/2006/table">
            <a:tbl>
              <a:tblPr rtl="1" firstRow="1" bandRow="1">
                <a:tableStyleId>{D113A9D2-9D6B-4929-AA2D-F23B5EE8CBE7}</a:tableStyleId>
              </a:tblPr>
              <a:tblGrid>
                <a:gridCol w="720080"/>
                <a:gridCol w="720080"/>
              </a:tblGrid>
              <a:tr h="370840">
                <a:tc rowSpan="2"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95.2</a:t>
                      </a:r>
                      <a:endParaRPr lang="fa-I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40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42</a:t>
                      </a:r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909243"/>
              </p:ext>
            </p:extLst>
          </p:nvPr>
        </p:nvGraphicFramePr>
        <p:xfrm>
          <a:off x="827584" y="5301208"/>
          <a:ext cx="1440160" cy="741680"/>
        </p:xfrm>
        <a:graphic>
          <a:graphicData uri="http://schemas.openxmlformats.org/drawingml/2006/table">
            <a:tbl>
              <a:tblPr rtl="1" firstRow="1" bandRow="1">
                <a:tableStyleId>{327F97BB-C833-4FB7-BDE5-3F7075034690}</a:tableStyleId>
              </a:tblPr>
              <a:tblGrid>
                <a:gridCol w="720080"/>
                <a:gridCol w="720080"/>
              </a:tblGrid>
              <a:tr h="370840">
                <a:tc rowSpan="2"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93.1</a:t>
                      </a:r>
                      <a:endParaRPr lang="fa-I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41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44</a:t>
                      </a:r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041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55448"/>
            <a:ext cx="8784976" cy="1252728"/>
          </a:xfrm>
        </p:spPr>
        <p:txBody>
          <a:bodyPr>
            <a:normAutofit/>
          </a:bodyPr>
          <a:lstStyle/>
          <a:p>
            <a:pPr marL="438912" lvl="0" indent="-320040" algn="ctr">
              <a:spcBef>
                <a:spcPts val="0"/>
              </a:spcBef>
            </a:pPr>
            <a:r>
              <a:rPr lang="fa-IR" sz="3200" b="0" dirty="0" smtClean="0">
                <a:solidFill>
                  <a:schemeClr val="accent1">
                    <a:lumMod val="20000"/>
                    <a:lumOff val="80000"/>
                  </a:schemeClr>
                </a:solidFill>
                <a:ea typeface="+mn-ea"/>
                <a:cs typeface="B Titr" pitchFamily="2" charset="-78"/>
              </a:rPr>
              <a:t>شاخص 5 </a:t>
            </a:r>
            <a:r>
              <a:rPr lang="fa-IR" sz="3200" b="0" dirty="0">
                <a:solidFill>
                  <a:schemeClr val="accent1">
                    <a:lumMod val="20000"/>
                    <a:lumOff val="80000"/>
                  </a:schemeClr>
                </a:solidFill>
                <a:ea typeface="+mn-ea"/>
                <a:cs typeface="B Titr" pitchFamily="2" charset="-78"/>
              </a:rPr>
              <a:t>: </a:t>
            </a:r>
            <a:r>
              <a:rPr lang="fa-IR" sz="3200" b="0" dirty="0" smtClean="0">
                <a:solidFill>
                  <a:schemeClr val="accent1">
                    <a:lumMod val="20000"/>
                    <a:lumOff val="80000"/>
                  </a:schemeClr>
                </a:solidFill>
                <a:ea typeface="+mn-ea"/>
                <a:cs typeface="B Titr" pitchFamily="2" charset="-78"/>
              </a:rPr>
              <a:t>درصد </a:t>
            </a:r>
            <a:r>
              <a:rPr lang="fa-IR" sz="3200" b="0" dirty="0">
                <a:solidFill>
                  <a:schemeClr val="accent1">
                    <a:lumMod val="20000"/>
                    <a:lumOff val="80000"/>
                  </a:schemeClr>
                </a:solidFill>
                <a:ea typeface="+mn-ea"/>
                <a:cs typeface="B Titr" pitchFamily="2" charset="-78"/>
              </a:rPr>
              <a:t>برنامه های آموزشی ارزشیابی شده دانشگاه</a:t>
            </a:r>
            <a:endParaRPr lang="fa-IR" dirty="0">
              <a:solidFill>
                <a:schemeClr val="accent1">
                  <a:lumMod val="20000"/>
                  <a:lumOff val="80000"/>
                </a:schemeClr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960" y="1484785"/>
            <a:ext cx="4474840" cy="4916016"/>
          </a:xfrm>
        </p:spPr>
        <p:txBody>
          <a:bodyPr>
            <a:normAutofit lnSpcReduction="10000"/>
          </a:bodyPr>
          <a:lstStyle/>
          <a:p>
            <a:pPr marL="118872" indent="0" algn="justLow">
              <a:buNone/>
            </a:pPr>
            <a:r>
              <a:rPr lang="fa-IR" dirty="0" smtClean="0">
                <a:cs typeface="B Koodak" pitchFamily="2" charset="-78"/>
              </a:rPr>
              <a:t>گروه های آموزشی بالینی براساس چک لیستی که مبتنی بر استانداردهای اعتباربخشی هست، مورد ارزیابی قرار می گیرند.</a:t>
            </a:r>
          </a:p>
          <a:p>
            <a:pPr marL="118872" indent="0" algn="justLow">
              <a:buNone/>
            </a:pPr>
            <a:r>
              <a:rPr lang="fa-IR" dirty="0" smtClean="0">
                <a:cs typeface="B Koodak" pitchFamily="2" charset="-78"/>
              </a:rPr>
              <a:t>تاکنون گروه های آموزشی داخلی، زنان، اطفال، بیهوشی ،جراحی و روانپزشکی ارزشیابی شده و سایر گروه ها هم طبق برنامه ارزیابی خواهند شد.</a:t>
            </a:r>
            <a:endParaRPr lang="fa-IR" dirty="0">
              <a:cs typeface="B Koodak" pitchFamily="2" charset="-78"/>
            </a:endParaRPr>
          </a:p>
        </p:txBody>
      </p:sp>
      <p:pic>
        <p:nvPicPr>
          <p:cNvPr id="2050" name="Picture 2" descr="E:\ارزشيابي\ارزشیابی2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20" t="16504" r="34512" b="14336"/>
          <a:stretch/>
        </p:blipFill>
        <p:spPr bwMode="auto">
          <a:xfrm>
            <a:off x="395536" y="1463782"/>
            <a:ext cx="3600400" cy="4785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9444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55448"/>
            <a:ext cx="8784976" cy="1252728"/>
          </a:xfrm>
        </p:spPr>
        <p:txBody>
          <a:bodyPr>
            <a:normAutofit/>
          </a:bodyPr>
          <a:lstStyle/>
          <a:p>
            <a:pPr marL="438912" lvl="0" indent="-320040" algn="ctr">
              <a:spcBef>
                <a:spcPts val="0"/>
              </a:spcBef>
            </a:pPr>
            <a:r>
              <a:rPr lang="fa-IR" sz="3200" b="0" dirty="0" smtClean="0">
                <a:solidFill>
                  <a:schemeClr val="accent1">
                    <a:lumMod val="20000"/>
                    <a:lumOff val="80000"/>
                  </a:schemeClr>
                </a:solidFill>
                <a:ea typeface="+mn-ea"/>
                <a:cs typeface="B Titr" pitchFamily="2" charset="-78"/>
              </a:rPr>
              <a:t>شاخص 6 </a:t>
            </a:r>
            <a:r>
              <a:rPr lang="fa-IR" sz="3200" b="0" dirty="0">
                <a:solidFill>
                  <a:schemeClr val="accent1">
                    <a:lumMod val="20000"/>
                    <a:lumOff val="80000"/>
                  </a:schemeClr>
                </a:solidFill>
                <a:ea typeface="+mn-ea"/>
                <a:cs typeface="B Titr" pitchFamily="2" charset="-78"/>
              </a:rPr>
              <a:t>: </a:t>
            </a:r>
            <a:r>
              <a:rPr lang="fa-IR" sz="3200" b="0" dirty="0" smtClean="0">
                <a:solidFill>
                  <a:schemeClr val="accent1">
                    <a:lumMod val="20000"/>
                    <a:lumOff val="80000"/>
                  </a:schemeClr>
                </a:solidFill>
                <a:ea typeface="+mn-ea"/>
                <a:cs typeface="B Titr" pitchFamily="2" charset="-78"/>
              </a:rPr>
              <a:t>درصد </a:t>
            </a:r>
            <a:r>
              <a:rPr lang="fa-IR" sz="3200" b="0" dirty="0">
                <a:solidFill>
                  <a:schemeClr val="accent1">
                    <a:lumMod val="20000"/>
                    <a:lumOff val="80000"/>
                  </a:schemeClr>
                </a:solidFill>
                <a:ea typeface="+mn-ea"/>
                <a:cs typeface="B Titr" pitchFamily="2" charset="-78"/>
              </a:rPr>
              <a:t>گروه های آموزشی دارای برنامه عملیاتی بر مبنای شاخص های کارگروه مدیریت جامع کیفیت</a:t>
            </a:r>
            <a:endParaRPr lang="fa-IR" dirty="0">
              <a:solidFill>
                <a:schemeClr val="accent1">
                  <a:lumMod val="20000"/>
                  <a:lumOff val="80000"/>
                </a:schemeClr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7999" y="1484785"/>
            <a:ext cx="3148801" cy="4916016"/>
          </a:xfrm>
        </p:spPr>
        <p:txBody>
          <a:bodyPr>
            <a:normAutofit/>
          </a:bodyPr>
          <a:lstStyle/>
          <a:p>
            <a:pPr marL="118872" indent="0" algn="justLow">
              <a:buNone/>
            </a:pPr>
            <a:r>
              <a:rPr lang="fa-IR" dirty="0" smtClean="0">
                <a:cs typeface="B Koodak" pitchFamily="2" charset="-78"/>
              </a:rPr>
              <a:t>درخواست برنامه عملیاتی گروه های آموزشی</a:t>
            </a:r>
          </a:p>
          <a:p>
            <a:pPr marL="118872" indent="0" algn="justLow">
              <a:buNone/>
            </a:pPr>
            <a:endParaRPr lang="fa-IR" dirty="0">
              <a:cs typeface="B Koodak" pitchFamily="2" charset="-78"/>
            </a:endParaRPr>
          </a:p>
          <a:p>
            <a:pPr marL="118872" indent="0" algn="justLow">
              <a:buNone/>
            </a:pPr>
            <a:r>
              <a:rPr lang="fa-IR" dirty="0" smtClean="0">
                <a:cs typeface="B Koodak" pitchFamily="2" charset="-78"/>
              </a:rPr>
              <a:t> تاکنون سه گروه آموزشی ارسال نمودند.</a:t>
            </a:r>
            <a:endParaRPr lang="fa-IR" dirty="0">
              <a:cs typeface="B Koodak" pitchFamily="2" charset="-78"/>
            </a:endParaRPr>
          </a:p>
        </p:txBody>
      </p:sp>
      <p:pic>
        <p:nvPicPr>
          <p:cNvPr id="1026" name="Picture 2" descr="E:\برنامه عملیاتی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118"/>
          <a:stretch/>
        </p:blipFill>
        <p:spPr bwMode="auto">
          <a:xfrm>
            <a:off x="3201" y="2132856"/>
            <a:ext cx="5534798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09655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234</TotalTime>
  <Words>230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Ab-Yekan</vt:lpstr>
      <vt:lpstr>Arial</vt:lpstr>
      <vt:lpstr>B Homa</vt:lpstr>
      <vt:lpstr>B Koodak</vt:lpstr>
      <vt:lpstr>B Titr</vt:lpstr>
      <vt:lpstr>BTitrBold</vt:lpstr>
      <vt:lpstr>Corbel</vt:lpstr>
      <vt:lpstr>Tahoma</vt:lpstr>
      <vt:lpstr>Wingdings</vt:lpstr>
      <vt:lpstr>Wingdings 2</vt:lpstr>
      <vt:lpstr>Wingdings 3</vt:lpstr>
      <vt:lpstr>Module</vt:lpstr>
      <vt:lpstr>گزارش عملکرد کارگروه مدیریت جامع کیفیت  در آموزش علوم پزشکی  در سه ماهه سوم سال 1402</vt:lpstr>
      <vt:lpstr>برگزاری جلسات درون دانشگاهی</vt:lpstr>
      <vt:lpstr>PowerPoint Presentation</vt:lpstr>
      <vt:lpstr>شاخص 2 : درصد اعضای هیات علمی شرکت کننده در دوره های آموزشی مرتبط با مدیریت جامع کیفیت در آموزش علوم پزشکی</vt:lpstr>
      <vt:lpstr>شاخص 3 :درصد قبولی در آزمون های جامع کشوری</vt:lpstr>
      <vt:lpstr>شاخص 5 : درصد برنامه های آموزشی ارزشیابی شده دانشگاه</vt:lpstr>
      <vt:lpstr>شاخص 6 : درصد گروه های آموزشی دارای برنامه عملیاتی بر مبنای شاخص های کارگروه مدیریت جامع کیفیت</vt:lpstr>
    </vt:vector>
  </TitlesOfParts>
  <Company>CtrlSoft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کارگروه مدیریت جامع کیفیت در آموزش علوم پزشکی در سال 1402</dc:title>
  <dc:creator>admin</dc:creator>
  <cp:lastModifiedBy>admin</cp:lastModifiedBy>
  <cp:revision>29</cp:revision>
  <dcterms:created xsi:type="dcterms:W3CDTF">2023-11-29T05:41:04Z</dcterms:created>
  <dcterms:modified xsi:type="dcterms:W3CDTF">2024-03-13T06:05:11Z</dcterms:modified>
</cp:coreProperties>
</file>